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6" r:id="rId2"/>
    <p:sldId id="257" r:id="rId3"/>
    <p:sldId id="260" r:id="rId4"/>
    <p:sldId id="695" r:id="rId5"/>
    <p:sldId id="706" r:id="rId6"/>
    <p:sldId id="709" r:id="rId7"/>
    <p:sldId id="711" r:id="rId8"/>
    <p:sldId id="481" r:id="rId9"/>
    <p:sldId id="703" r:id="rId10"/>
    <p:sldId id="482" r:id="rId11"/>
    <p:sldId id="483" r:id="rId12"/>
    <p:sldId id="485" r:id="rId13"/>
    <p:sldId id="486" r:id="rId14"/>
    <p:sldId id="487" r:id="rId15"/>
    <p:sldId id="488" r:id="rId16"/>
    <p:sldId id="489" r:id="rId17"/>
    <p:sldId id="490" r:id="rId18"/>
    <p:sldId id="493" r:id="rId19"/>
    <p:sldId id="495" r:id="rId20"/>
    <p:sldId id="496" r:id="rId21"/>
    <p:sldId id="497" r:id="rId22"/>
    <p:sldId id="442" r:id="rId23"/>
    <p:sldId id="445" r:id="rId24"/>
    <p:sldId id="565" r:id="rId25"/>
    <p:sldId id="566" r:id="rId26"/>
    <p:sldId id="567" r:id="rId27"/>
    <p:sldId id="704" r:id="rId28"/>
    <p:sldId id="705" r:id="rId29"/>
    <p:sldId id="450" r:id="rId30"/>
    <p:sldId id="523" r:id="rId31"/>
    <p:sldId id="535" r:id="rId32"/>
    <p:sldId id="697" r:id="rId33"/>
    <p:sldId id="698" r:id="rId34"/>
    <p:sldId id="699" r:id="rId35"/>
    <p:sldId id="700" r:id="rId36"/>
    <p:sldId id="701" r:id="rId37"/>
    <p:sldId id="702" r:id="rId38"/>
    <p:sldId id="274" r:id="rId39"/>
    <p:sldId id="298" r:id="rId40"/>
    <p:sldId id="297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BADF5005-20DE-4D67-A3A2-8D86FC911293}"/>
    <pc:docChg chg="delSld modSld">
      <pc:chgData name="Wittman, Barry" userId="bff186cd-6ce8-41ba-8e8c-e85cdef216de" providerId="ADAL" clId="{BADF5005-20DE-4D67-A3A2-8D86FC911293}" dt="2025-01-31T22:32:35.419" v="34" actId="20577"/>
      <pc:docMkLst>
        <pc:docMk/>
      </pc:docMkLst>
      <pc:sldChg chg="modSp modAnim">
        <pc:chgData name="Wittman, Barry" userId="bff186cd-6ce8-41ba-8e8c-e85cdef216de" providerId="ADAL" clId="{BADF5005-20DE-4D67-A3A2-8D86FC911293}" dt="2025-01-31T22:32:35.419" v="34" actId="20577"/>
        <pc:sldMkLst>
          <pc:docMk/>
          <pc:sldMk cId="0" sldId="257"/>
        </pc:sldMkLst>
        <pc:spChg chg="mod">
          <ac:chgData name="Wittman, Barry" userId="bff186cd-6ce8-41ba-8e8c-e85cdef216de" providerId="ADAL" clId="{BADF5005-20DE-4D67-A3A2-8D86FC911293}" dt="2025-01-31T22:32:35.419" v="34" actId="20577"/>
          <ac:spMkLst>
            <pc:docMk/>
            <pc:sldMk cId="0" sldId="257"/>
            <ac:spMk id="3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9142A6C9-F5F3-4590-B9D4-5E98E327333F}"/>
    <pc:docChg chg="modSld">
      <pc:chgData name="Wittman, Barry" userId="bff186cd-6ce8-41ba-8e8c-e85cdef216de" providerId="ADAL" clId="{9142A6C9-F5F3-4590-B9D4-5E98E327333F}" dt="2025-02-03T15:01:03.707" v="0" actId="20577"/>
      <pc:docMkLst>
        <pc:docMk/>
      </pc:docMkLst>
      <pc:sldChg chg="modSp">
        <pc:chgData name="Wittman, Barry" userId="bff186cd-6ce8-41ba-8e8c-e85cdef216de" providerId="ADAL" clId="{9142A6C9-F5F3-4590-B9D4-5E98E327333F}" dt="2025-02-03T15:01:03.707" v="0" actId="20577"/>
        <pc:sldMkLst>
          <pc:docMk/>
          <pc:sldMk cId="1746059232" sldId="697"/>
        </pc:sldMkLst>
        <pc:spChg chg="mod">
          <ac:chgData name="Wittman, Barry" userId="bff186cd-6ce8-41ba-8e8c-e85cdef216de" providerId="ADAL" clId="{9142A6C9-F5F3-4590-B9D4-5E98E327333F}" dt="2025-02-03T15:01:03.707" v="0" actId="20577"/>
          <ac:spMkLst>
            <pc:docMk/>
            <pc:sldMk cId="1746059232" sldId="697"/>
            <ac:spMk id="3" creationId="{1206933A-3DF7-48F3-846E-AC2688BCC1A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58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</a:t>
            </a:r>
            <a:r>
              <a:rPr lang="en-US"/>
              <a:t>- Monday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pointer</a:t>
            </a:r>
            <a:r>
              <a:rPr lang="en-US" dirty="0"/>
              <a:t> is a variable that holds an address</a:t>
            </a:r>
          </a:p>
          <a:p>
            <a:r>
              <a:rPr lang="en-US" dirty="0"/>
              <a:t>Often this address is to another variable</a:t>
            </a:r>
          </a:p>
          <a:p>
            <a:r>
              <a:rPr lang="en-US" dirty="0"/>
              <a:t>Sometimes it's to a piece of memory that is mapped to file I/O or something else</a:t>
            </a:r>
          </a:p>
          <a:p>
            <a:r>
              <a:rPr lang="en-US" dirty="0"/>
              <a:t>Important operations:</a:t>
            </a:r>
          </a:p>
          <a:p>
            <a:pPr lvl="1"/>
            <a:r>
              <a:rPr lang="en-US" dirty="0"/>
              <a:t>Reference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) gets the address of something</a:t>
            </a:r>
          </a:p>
          <a:p>
            <a:pPr lvl="1"/>
            <a:r>
              <a:rPr lang="en-US" dirty="0"/>
              <a:t>Dereference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) gets the contents of a pointer</a:t>
            </a:r>
          </a:p>
        </p:txBody>
      </p:sp>
    </p:spTree>
    <p:extLst>
      <p:ext uri="{BB962C8B-B14F-4D97-AF65-F5344CB8AC3E}">
        <p14:creationId xmlns:p14="http://schemas.microsoft.com/office/powerpoint/2010/main" val="269984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Declaration of a pointer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typically want a pointer that points to a certain kind of thing</a:t>
            </a:r>
          </a:p>
          <a:p>
            <a:r>
              <a:rPr lang="en-US" dirty="0"/>
              <a:t>To declare a pointer to a particular type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 of a pointer with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90800" y="3664803"/>
            <a:ext cx="1600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3664009"/>
            <a:ext cx="1600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3664804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type * name;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7000" y="5417403"/>
            <a:ext cx="1219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00600" y="5416609"/>
            <a:ext cx="2743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67000" y="5417404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b="1" dirty="0">
                <a:latin typeface="Courier New" pitchFamily="49" charset="0"/>
                <a:cs typeface="Courier New" pitchFamily="49" charset="0"/>
              </a:rPr>
              <a:t> * pointer;</a:t>
            </a:r>
          </a:p>
        </p:txBody>
      </p:sp>
    </p:spTree>
    <p:extLst>
      <p:ext uri="{BB962C8B-B14F-4D97-AF65-F5344CB8AC3E}">
        <p14:creationId xmlns:p14="http://schemas.microsoft.com/office/powerpoint/2010/main" val="413671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 animBg="1"/>
      <p:bldP spid="10" grpId="0" animBg="1"/>
      <p:bldP spid="5" grpId="0"/>
      <p:bldP spid="9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fundamental operation is to find the address of a variable</a:t>
            </a:r>
          </a:p>
          <a:p>
            <a:r>
              <a:rPr lang="en-US" dirty="0"/>
              <a:t>This is done with the reference operator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usually can't predict what the address of something will be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&amp;value;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pointer has value's address</a:t>
            </a:r>
          </a:p>
        </p:txBody>
      </p:sp>
    </p:spTree>
    <p:extLst>
      <p:ext uri="{BB962C8B-B14F-4D97-AF65-F5344CB8AC3E}">
        <p14:creationId xmlns:p14="http://schemas.microsoft.com/office/powerpoint/2010/main" val="306525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Dereference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reference operator doesn't let you do much</a:t>
            </a:r>
          </a:p>
          <a:p>
            <a:r>
              <a:rPr lang="en-US" dirty="0"/>
              <a:t>You can get an address, but so what?</a:t>
            </a:r>
          </a:p>
          <a:p>
            <a:r>
              <a:rPr lang="en-US" dirty="0"/>
              <a:t>Using the dereference operator, you can read and write the contents of the address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962400"/>
            <a:ext cx="10972800" cy="2438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&amp;value;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*pointer);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5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900;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value just changed!</a:t>
            </a:r>
          </a:p>
        </p:txBody>
      </p:sp>
    </p:spTree>
    <p:extLst>
      <p:ext uri="{BB962C8B-B14F-4D97-AF65-F5344CB8AC3E}">
        <p14:creationId xmlns:p14="http://schemas.microsoft.com/office/powerpoint/2010/main" val="85429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872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Java doesn't have pointers</a:t>
            </a:r>
          </a:p>
          <a:p>
            <a:pPr lvl="1"/>
            <a:r>
              <a:rPr lang="en-US" dirty="0"/>
              <a:t>But it does have references</a:t>
            </a:r>
          </a:p>
          <a:p>
            <a:pPr lvl="1"/>
            <a:r>
              <a:rPr lang="en-US" dirty="0"/>
              <a:t>Which are basically pointers that you can't do arithmetic on</a:t>
            </a:r>
          </a:p>
          <a:p>
            <a:r>
              <a:rPr lang="en-US" dirty="0"/>
              <a:t>Like Java, pointers allow us to do aliasing</a:t>
            </a:r>
          </a:p>
          <a:p>
            <a:pPr lvl="1"/>
            <a:r>
              <a:rPr lang="en-US" dirty="0"/>
              <a:t>Multiple names for the same thing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962401"/>
            <a:ext cx="10972800" cy="25907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 = 10;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pointer1 = &amp;wombat;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pointer2 = pointer1;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*pointer1 = 7;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 %d 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wombat, *pointer1, *pointer2);</a:t>
            </a:r>
          </a:p>
        </p:txBody>
      </p:sp>
    </p:spTree>
    <p:extLst>
      <p:ext uri="{BB962C8B-B14F-4D97-AF65-F5344CB8AC3E}">
        <p14:creationId xmlns:p14="http://schemas.microsoft.com/office/powerpoint/2010/main" val="372296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96809"/>
          </a:xfrm>
        </p:spPr>
        <p:txBody>
          <a:bodyPr>
            <a:normAutofit/>
          </a:bodyPr>
          <a:lstStyle/>
          <a:p>
            <a:r>
              <a:rPr lang="en-US" dirty="0"/>
              <a:t>One of the most powerful (and most dangerous) qualities of pointers in C is that you can take arbitrary offsets in memory</a:t>
            </a:r>
          </a:p>
          <a:p>
            <a:r>
              <a:rPr lang="en-US" dirty="0"/>
              <a:t>When you add to (or subtract from)  a pointer, it jumps the number of bytes in memory  of the size of the type it points to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962400"/>
            <a:ext cx="10972800" cy="2514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= 10;</a:t>
            </a: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 = 20;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= 30;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 = &amp;b;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value++;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*value);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What does it print?</a:t>
            </a:r>
          </a:p>
        </p:txBody>
      </p:sp>
    </p:spTree>
    <p:extLst>
      <p:ext uri="{BB962C8B-B14F-4D97-AF65-F5344CB8AC3E}">
        <p14:creationId xmlns:p14="http://schemas.microsoft.com/office/powerpoint/2010/main" val="104460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are pointers too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110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 array </a:t>
            </a:r>
            <a:r>
              <a:rPr lang="en-US" b="1" dirty="0"/>
              <a:t>is</a:t>
            </a:r>
            <a:r>
              <a:rPr lang="en-US" dirty="0"/>
              <a:t> a pointer</a:t>
            </a:r>
          </a:p>
          <a:p>
            <a:pPr lvl="1"/>
            <a:r>
              <a:rPr lang="en-US" dirty="0"/>
              <a:t>It is pre-allocated a fixed amount of memory to point to</a:t>
            </a:r>
          </a:p>
          <a:p>
            <a:pPr lvl="1"/>
            <a:r>
              <a:rPr lang="en-US" dirty="0"/>
              <a:t>You can't make it point at something else</a:t>
            </a:r>
          </a:p>
          <a:p>
            <a:r>
              <a:rPr lang="en-US" dirty="0"/>
              <a:t>For this reason, you can assign an array directly to a pointer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886200"/>
            <a:ext cx="109728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numbers[] = {3, 5, 7, 11, 13};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numbers;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&amp;numbers[0];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Exactly equivalent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&amp;numbers;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What about this?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06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Surprisingly, pointers are arrays too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Well, no, they aren't</a:t>
            </a:r>
          </a:p>
          <a:p>
            <a:r>
              <a:rPr lang="en-US" dirty="0"/>
              <a:t>But you can still use array subscript notation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dirty="0"/>
              <a:t>) to read and write the contents of offsets from an initial pointer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05200"/>
            <a:ext cx="109728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numbers[] = {3, 5, 7, 11, 13};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 = numbers;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value[3] );   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11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*(value + 3) 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11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value[4] = 19;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changes 13 to 19</a:t>
            </a:r>
          </a:p>
        </p:txBody>
      </p:sp>
    </p:spTree>
    <p:extLst>
      <p:ext uri="{BB962C8B-B14F-4D97-AF65-F5344CB8AC3E}">
        <p14:creationId xmlns:p14="http://schemas.microsoft.com/office/powerpoint/2010/main" val="357519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177809"/>
          </a:xfrm>
        </p:spPr>
        <p:txBody>
          <a:bodyPr>
            <a:normAutofit/>
          </a:bodyPr>
          <a:lstStyle/>
          <a:p>
            <a:r>
              <a:rPr lang="en-US" dirty="0"/>
              <a:t>What if you don't know what you're going to point at?</a:t>
            </a:r>
          </a:p>
          <a:p>
            <a:r>
              <a:rPr lang="en-US" dirty="0"/>
              <a:t>You can use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void*</a:t>
            </a:r>
            <a:r>
              <a:rPr lang="en-US" dirty="0"/>
              <a:t>, which is an address to…something!</a:t>
            </a:r>
          </a:p>
          <a:p>
            <a:r>
              <a:rPr lang="en-US" dirty="0"/>
              <a:t>You have to cast it to another kind of pointer to use it</a:t>
            </a:r>
          </a:p>
          <a:p>
            <a:r>
              <a:rPr lang="en-US" dirty="0"/>
              <a:t>You can't do pointer arithmetic on it</a:t>
            </a:r>
          </a:p>
          <a:p>
            <a:r>
              <a:rPr lang="en-US" dirty="0"/>
              <a:t>It's not useful very often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419600"/>
            <a:ext cx="10972800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s[]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 World!"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address = s;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thingy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*)address;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Uh-oh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*thingy);</a:t>
            </a:r>
          </a:p>
        </p:txBody>
      </p:sp>
    </p:spTree>
    <p:extLst>
      <p:ext uri="{BB962C8B-B14F-4D97-AF65-F5344CB8AC3E}">
        <p14:creationId xmlns:p14="http://schemas.microsoft.com/office/powerpoint/2010/main" val="8165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Functions that can change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data is passed </a:t>
            </a:r>
            <a:r>
              <a:rPr lang="en-US" b="1" dirty="0"/>
              <a:t>by value</a:t>
            </a:r>
          </a:p>
          <a:p>
            <a:r>
              <a:rPr lang="en-US" dirty="0"/>
              <a:t>This means that a variable cannot be changed for the function that calls it</a:t>
            </a:r>
          </a:p>
          <a:p>
            <a:r>
              <a:rPr lang="en-US" dirty="0"/>
              <a:t>Usually, that's good, since we don't have to worry about functions screwing up our data</a:t>
            </a:r>
          </a:p>
          <a:p>
            <a:r>
              <a:rPr lang="en-US" dirty="0"/>
              <a:t>It's annoying if we need a function to return more than one thing, though</a:t>
            </a:r>
          </a:p>
          <a:p>
            <a:r>
              <a:rPr lang="en-US" dirty="0"/>
              <a:t>Passing a pointer is equivalent to passing the original data </a:t>
            </a:r>
            <a:r>
              <a:rPr lang="en-US" b="1" dirty="0"/>
              <a:t>by reference</a:t>
            </a:r>
          </a:p>
        </p:txBody>
      </p:sp>
    </p:spTree>
    <p:extLst>
      <p:ext uri="{BB962C8B-B14F-4D97-AF65-F5344CB8AC3E}">
        <p14:creationId xmlns:p14="http://schemas.microsoft.com/office/powerpoint/2010/main" val="421106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File metadata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Overriding </a:t>
            </a:r>
            <a:r>
              <a:rPr lang="en-US"/>
              <a:t>signal handlers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imagine a function that can change the values of its arguments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3276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swapIfOutOfOrder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*a,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*b)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(*a &gt; *b)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 = *a;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*a = *b;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*b = temp;	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call such a function?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160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have to pass the addresses (pointers) of the variables directly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With normal parameters, you can pass a variable or a literal</a:t>
            </a:r>
          </a:p>
          <a:p>
            <a:r>
              <a:rPr lang="en-US" dirty="0"/>
              <a:t>However, you </a:t>
            </a:r>
            <a:r>
              <a:rPr lang="en-US" b="1" dirty="0"/>
              <a:t>cannot</a:t>
            </a:r>
            <a:r>
              <a:rPr lang="en-US" dirty="0"/>
              <a:t> pass a reference to a literal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194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 = 3;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swapIfOutOfOrder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(&amp;x, &amp;y);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Will swap x and 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5486400"/>
            <a:ext cx="10972800" cy="8001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swapIfOutOfOrder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(&amp;5, &amp;3);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Impossible</a:t>
            </a:r>
          </a:p>
        </p:txBody>
      </p:sp>
    </p:spTree>
    <p:extLst>
      <p:ext uri="{BB962C8B-B14F-4D97-AF65-F5344CB8AC3E}">
        <p14:creationId xmlns:p14="http://schemas.microsoft.com/office/powerpoint/2010/main" val="352401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939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Memory can be allocated dynamically using a function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dirty="0"/>
              <a:t>Similar to using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/>
              <a:t> in Java or C++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 to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Dynamically allocated memory is on the heap</a:t>
            </a:r>
          </a:p>
          <a:p>
            <a:pPr lvl="1"/>
            <a:r>
              <a:rPr lang="en-US" dirty="0"/>
              <a:t>It doesn't disappear when a function returns</a:t>
            </a:r>
          </a:p>
          <a:p>
            <a:r>
              <a:rPr lang="en-US" dirty="0"/>
              <a:t>To allocate memory,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with the number of bytes you want</a:t>
            </a:r>
          </a:p>
          <a:p>
            <a:r>
              <a:rPr lang="en-US" dirty="0"/>
              <a:t>It returns a pointer to that memory, which you cast to the appropriate type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7150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data =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275422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common to allocate an array of values dynamically</a:t>
            </a:r>
          </a:p>
          <a:p>
            <a:r>
              <a:rPr lang="en-US" dirty="0"/>
              <a:t>The syntax is exactly the same, but you multiply the size of the type by the number of elements you want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657600"/>
            <a:ext cx="10972800" cy="2209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*array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100; ++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Initialize for fun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+ 1;</a:t>
            </a:r>
          </a:p>
        </p:txBody>
      </p:sp>
    </p:spTree>
    <p:extLst>
      <p:ext uri="{BB962C8B-B14F-4D97-AF65-F5344CB8AC3E}">
        <p14:creationId xmlns:p14="http://schemas.microsoft.com/office/powerpoint/2010/main" val="42119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to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3490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can define a pointer to a struct variable</a:t>
            </a:r>
          </a:p>
          <a:p>
            <a:pPr lvl="1"/>
            <a:r>
              <a:rPr lang="en-US" dirty="0"/>
              <a:t>We can point it at an existing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We can dynamically allocate a </a:t>
            </a:r>
            <a:r>
              <a:rPr lang="en-US" dirty="0" err="1"/>
              <a:t>struct</a:t>
            </a:r>
            <a:r>
              <a:rPr lang="en-US" dirty="0"/>
              <a:t> to point it at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276600"/>
            <a:ext cx="10972800" cy="3124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bob;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(bob.name,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"Bob 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Blobberwob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bob.GPA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3.7;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bob.ID = 100008;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&amp;bob;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).GPA = 2.8;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student*)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student));</a:t>
            </a:r>
          </a:p>
        </p:txBody>
      </p:sp>
    </p:spTree>
    <p:extLst>
      <p:ext uri="{BB962C8B-B14F-4D97-AF65-F5344CB8AC3E}">
        <p14:creationId xmlns:p14="http://schemas.microsoft.com/office/powerpoint/2010/main" val="148535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Arrow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75192"/>
            <a:ext cx="11049000" cy="41303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 we saw on the previous slide, we have to dereference a </a:t>
            </a:r>
            <a:r>
              <a:rPr lang="en-US" dirty="0" err="1"/>
              <a:t>struct</a:t>
            </a:r>
            <a:r>
              <a:rPr lang="en-US" dirty="0"/>
              <a:t> pointer and then use the dot to access a member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cumbersome and requires parentheses</a:t>
            </a:r>
          </a:p>
          <a:p>
            <a:r>
              <a:rPr lang="en-US" dirty="0"/>
              <a:t>Because this is a frequent operation, dereference + dot can be written as an arrow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7432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student*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student*) 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student));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).ID = 3030;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638800"/>
            <a:ext cx="10972800" cy="723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-&gt;ID = 3030;</a:t>
            </a:r>
          </a:p>
        </p:txBody>
      </p:sp>
    </p:spTree>
    <p:extLst>
      <p:ext uri="{BB962C8B-B14F-4D97-AF65-F5344CB8AC3E}">
        <p14:creationId xmlns:p14="http://schemas.microsoft.com/office/powerpoint/2010/main" val="307830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</a:t>
            </a:r>
            <a:r>
              <a:rPr lang="en-US" dirty="0" err="1"/>
              <a:t>structs</a:t>
            </a:r>
            <a:r>
              <a:rPr lang="en-US" dirty="0"/>
              <a:t> to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644409"/>
          </a:xfrm>
        </p:spPr>
        <p:txBody>
          <a:bodyPr>
            <a:normAutofit/>
          </a:bodyPr>
          <a:lstStyle/>
          <a:p>
            <a:r>
              <a:rPr lang="en-US" dirty="0"/>
              <a:t>If you pass a </a:t>
            </a:r>
            <a:r>
              <a:rPr lang="en-US" dirty="0" err="1"/>
              <a:t>struct</a:t>
            </a:r>
            <a:r>
              <a:rPr lang="en-US" dirty="0"/>
              <a:t> directly to a function, you are passing it by value</a:t>
            </a:r>
          </a:p>
          <a:p>
            <a:pPr lvl="1"/>
            <a:r>
              <a:rPr lang="en-US" dirty="0"/>
              <a:t>A copy of its contents is made</a:t>
            </a:r>
          </a:p>
          <a:p>
            <a:r>
              <a:rPr lang="en-US" dirty="0"/>
              <a:t>It is common to pass a </a:t>
            </a:r>
            <a:r>
              <a:rPr lang="en-US" dirty="0" err="1"/>
              <a:t>struct</a:t>
            </a:r>
            <a:r>
              <a:rPr lang="en-US" dirty="0"/>
              <a:t> by pointer to avoid copying and so that its members can be changed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4196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flip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point *value)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temp = value-&gt;x;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value-&gt;x = value-&gt;y;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value-&gt;y = temp;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766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B6742-DAB0-4D9A-A76A-83B778892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AB5CB-58F7-4858-906E-D7E391C8D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9492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One problem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is that the memory it allocates is filled with garbage</a:t>
            </a:r>
          </a:p>
          <a:p>
            <a:r>
              <a:rPr lang="en-US" dirty="0"/>
              <a:t>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allocates memory, but it also zeroes all of it out</a:t>
            </a:r>
          </a:p>
          <a:p>
            <a:r>
              <a:rPr lang="en-US" dirty="0"/>
              <a:t>Many programmers think it's safer to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 </a:t>
            </a:r>
            <a:r>
              <a:rPr lang="en-US" i="1" dirty="0"/>
              <a:t>all</a:t>
            </a:r>
            <a:r>
              <a:rPr lang="en-US" dirty="0"/>
              <a:t> situations where you would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r>
              <a:rPr lang="en-US" dirty="0"/>
              <a:t>There's a slight syntax difference: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takes two arguments: number of elements and size of each one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4355ACF-E171-4000-830F-1EC487CB0B9E}"/>
              </a:ext>
            </a:extLst>
          </p:cNvPr>
          <p:cNvSpPr txBox="1">
            <a:spLocks/>
          </p:cNvSpPr>
          <p:nvPr/>
        </p:nvSpPr>
        <p:spPr>
          <a:xfrm>
            <a:off x="609600" y="4648200"/>
            <a:ext cx="10972800" cy="1828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malloc() version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*array1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equivalent 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 version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*array2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(100,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279909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2DF01-FC1C-4EE4-9A1B-4E927F63A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D9A89-7B2D-4CBA-BC30-46F6468F6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968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For a dynamic array, it can be useful to grow an existing chunk of memory if it's too small</a:t>
            </a:r>
          </a:p>
          <a:p>
            <a:r>
              <a:rPr lang="en-US" dirty="0"/>
              <a:t>You could allocate an entirely new, bigger chunk of memory, copy everything from the old memory over, and then free the old memory</a:t>
            </a:r>
          </a:p>
          <a:p>
            <a:pPr lvl="1"/>
            <a:r>
              <a:rPr lang="en-US" dirty="0"/>
              <a:t>This is what you </a:t>
            </a:r>
            <a:r>
              <a:rPr lang="en-US" i="1" dirty="0"/>
              <a:t>have</a:t>
            </a:r>
            <a:r>
              <a:rPr lang="en-US" dirty="0"/>
              <a:t> to do in Java</a:t>
            </a:r>
          </a:p>
          <a:p>
            <a:r>
              <a:rPr lang="en-US" dirty="0"/>
              <a:t>C provides a slick function,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that does all of that for you</a:t>
            </a:r>
          </a:p>
          <a:p>
            <a:pPr lvl="1"/>
            <a:r>
              <a:rPr lang="en-US" dirty="0"/>
              <a:t>Arguments: memory to resize, new size</a:t>
            </a:r>
          </a:p>
          <a:p>
            <a:pPr lvl="1"/>
            <a:r>
              <a:rPr lang="en-US" dirty="0"/>
              <a:t>Return value: resized memory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8E684E8-F864-431C-8588-B54CF0834155}"/>
              </a:ext>
            </a:extLst>
          </p:cNvPr>
          <p:cNvSpPr txBox="1">
            <a:spLocks/>
          </p:cNvSpPr>
          <p:nvPr/>
        </p:nvSpPr>
        <p:spPr>
          <a:xfrm>
            <a:off x="609600" y="4495800"/>
            <a:ext cx="10972800" cy="2057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(size == capacity)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capacity *= 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array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realloc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(array, capacity*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array[size] = element;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++size;</a:t>
            </a:r>
          </a:p>
        </p:txBody>
      </p:sp>
    </p:spTree>
    <p:extLst>
      <p:ext uri="{BB962C8B-B14F-4D97-AF65-F5344CB8AC3E}">
        <p14:creationId xmlns:p14="http://schemas.microsoft.com/office/powerpoint/2010/main" val="200575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free()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6444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 isn't garbage collected like Java</a:t>
            </a:r>
          </a:p>
          <a:p>
            <a:r>
              <a:rPr lang="en-US" dirty="0"/>
              <a:t>If you allocate something on the stack, it disappears when the function returns</a:t>
            </a:r>
          </a:p>
          <a:p>
            <a:r>
              <a:rPr lang="en-US" dirty="0"/>
              <a:t>If you allocate something on the heap, you have to </a:t>
            </a:r>
            <a:r>
              <a:rPr lang="en-US" dirty="0" err="1"/>
              <a:t>deallocate</a:t>
            </a:r>
            <a:r>
              <a:rPr lang="en-US" dirty="0"/>
              <a:t> it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  <a:r>
              <a:rPr lang="en-US" dirty="0"/>
              <a:t> does </a:t>
            </a:r>
            <a:r>
              <a:rPr lang="en-US" i="1" dirty="0"/>
              <a:t>not</a:t>
            </a:r>
            <a:r>
              <a:rPr lang="en-US" dirty="0"/>
              <a:t> set the pointer to be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  <a:p>
            <a:pPr lvl="1"/>
            <a:r>
              <a:rPr lang="en-US" dirty="0"/>
              <a:t>But you can (and should) afterwards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267200"/>
            <a:ext cx="10972800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*things = (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*)malloc (100*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Do stuff with things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free(things);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things = NULL;</a:t>
            </a:r>
          </a:p>
        </p:txBody>
      </p:sp>
    </p:spTree>
    <p:extLst>
      <p:ext uri="{BB962C8B-B14F-4D97-AF65-F5344CB8AC3E}">
        <p14:creationId xmlns:p14="http://schemas.microsoft.com/office/powerpoint/2010/main" val="412034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89503-8740-40B6-8461-7E2AD564C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Interprocess</a:t>
            </a:r>
            <a:r>
              <a:rPr lang="en-US" dirty="0"/>
              <a:t> Communication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FAB95-3882-4659-A8E7-AD1DFBD1E7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71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847AD-C06E-42DC-8EF2-778DBDBD6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Interprocess</a:t>
            </a:r>
            <a:r>
              <a:rPr lang="en-US" dirty="0"/>
              <a:t>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33C40-68F0-4BFF-A481-ECBF99536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have talked about</a:t>
            </a:r>
          </a:p>
          <a:p>
            <a:pPr lvl="1"/>
            <a:r>
              <a:rPr lang="en-US" dirty="0"/>
              <a:t>Running processes</a:t>
            </a:r>
          </a:p>
          <a:p>
            <a:pPr lvl="1"/>
            <a:r>
              <a:rPr lang="en-US" dirty="0"/>
              <a:t>Creating new processes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</a:p>
          <a:p>
            <a:pPr lvl="1"/>
            <a:r>
              <a:rPr lang="en-US" dirty="0"/>
              <a:t>Destroying processes</a:t>
            </a:r>
          </a:p>
          <a:p>
            <a:pPr lvl="1"/>
            <a:r>
              <a:rPr lang="en-US" dirty="0"/>
              <a:t>Sending signals to processes</a:t>
            </a:r>
          </a:p>
          <a:p>
            <a:r>
              <a:rPr lang="en-US" dirty="0"/>
              <a:t>In general, these processes are separate</a:t>
            </a:r>
          </a:p>
          <a:p>
            <a:pPr lvl="1"/>
            <a:r>
              <a:rPr lang="en-US" dirty="0"/>
              <a:t>What happens in one process doesn't affect another</a:t>
            </a:r>
          </a:p>
          <a:p>
            <a:r>
              <a:rPr lang="en-US" dirty="0"/>
              <a:t>However, there are times when one process needs to communicate with another</a:t>
            </a:r>
          </a:p>
          <a:p>
            <a:r>
              <a:rPr lang="en-US" b="1" dirty="0" err="1"/>
              <a:t>Interprocess</a:t>
            </a:r>
            <a:r>
              <a:rPr lang="en-US" b="1" dirty="0"/>
              <a:t> communication</a:t>
            </a:r>
            <a:r>
              <a:rPr lang="en-US" dirty="0"/>
              <a:t> (</a:t>
            </a:r>
            <a:r>
              <a:rPr lang="en-US" b="1" dirty="0"/>
              <a:t>IPC</a:t>
            </a:r>
            <a:r>
              <a:rPr lang="en-US" dirty="0"/>
              <a:t>) is an umbrella term for the different ways these messages can be sent</a:t>
            </a:r>
          </a:p>
        </p:txBody>
      </p:sp>
    </p:spTree>
    <p:extLst>
      <p:ext uri="{BB962C8B-B14F-4D97-AF65-F5344CB8AC3E}">
        <p14:creationId xmlns:p14="http://schemas.microsoft.com/office/powerpoint/2010/main" val="103859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D2658-4D38-4014-949E-16BBC35AC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passing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6933A-3DF7-48F3-846E-AC2688BCC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IPC approaches, but they can all be  categorized as either </a:t>
            </a:r>
            <a:r>
              <a:rPr lang="en-US" b="1" dirty="0"/>
              <a:t>message passing</a:t>
            </a:r>
            <a:r>
              <a:rPr lang="en-US" dirty="0"/>
              <a:t> or </a:t>
            </a:r>
            <a:r>
              <a:rPr lang="en-US" b="1" dirty="0"/>
              <a:t>shared memory</a:t>
            </a:r>
          </a:p>
          <a:p>
            <a:r>
              <a:rPr lang="en-US" dirty="0"/>
              <a:t>Message passing:</a:t>
            </a:r>
          </a:p>
          <a:p>
            <a:pPr lvl="1"/>
            <a:r>
              <a:rPr lang="en-US" dirty="0"/>
              <a:t>Sender prepares a message</a:t>
            </a:r>
          </a:p>
          <a:p>
            <a:pPr lvl="1"/>
            <a:r>
              <a:rPr lang="en-US" dirty="0"/>
              <a:t>Sender makes a system call to request a data transfer</a:t>
            </a:r>
          </a:p>
          <a:p>
            <a:pPr lvl="1"/>
            <a:r>
              <a:rPr lang="en-US" dirty="0"/>
              <a:t>Kernel copies the message into a buffer</a:t>
            </a:r>
          </a:p>
          <a:p>
            <a:pPr lvl="1"/>
            <a:r>
              <a:rPr lang="en-US" dirty="0"/>
              <a:t>Receiver makes a system call to retrieve the data</a:t>
            </a:r>
          </a:p>
          <a:p>
            <a:pPr lvl="1"/>
            <a:r>
              <a:rPr lang="en-US"/>
              <a:t>Receiver copies </a:t>
            </a:r>
            <a:r>
              <a:rPr lang="en-US" dirty="0"/>
              <a:t>the message into its own memory</a:t>
            </a:r>
          </a:p>
        </p:txBody>
      </p:sp>
    </p:spTree>
    <p:extLst>
      <p:ext uri="{BB962C8B-B14F-4D97-AF65-F5344CB8AC3E}">
        <p14:creationId xmlns:p14="http://schemas.microsoft.com/office/powerpoint/2010/main" val="174605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34B0B-D0EC-443A-9B45-0A97E17C3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89498-90CF-40F9-AED5-E5A4A195C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memory IPC is completely different</a:t>
            </a:r>
          </a:p>
          <a:p>
            <a:r>
              <a:rPr lang="en-US" dirty="0"/>
              <a:t>The processes decide on a chunk of virtual memory that will be used for IPC</a:t>
            </a:r>
          </a:p>
          <a:p>
            <a:r>
              <a:rPr lang="en-US" dirty="0"/>
              <a:t>The processes make system calls to request that this memory is shared</a:t>
            </a:r>
          </a:p>
          <a:p>
            <a:r>
              <a:rPr lang="en-US" dirty="0"/>
              <a:t>Once it's shared, processes can read and write from shared memory just like any other data in the program</a:t>
            </a:r>
          </a:p>
          <a:p>
            <a:r>
              <a:rPr lang="en-US" dirty="0"/>
              <a:t>Mediation through the kernel isn't needed after the memory is shared</a:t>
            </a:r>
          </a:p>
        </p:txBody>
      </p:sp>
    </p:spTree>
    <p:extLst>
      <p:ext uri="{BB962C8B-B14F-4D97-AF65-F5344CB8AC3E}">
        <p14:creationId xmlns:p14="http://schemas.microsoft.com/office/powerpoint/2010/main" val="188611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6310D-68DB-432D-B38B-1F92B7A97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message passing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0030F-438C-4333-A7FF-EE60FB73E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Message passing requires:</a:t>
            </a:r>
          </a:p>
          <a:p>
            <a:pPr lvl="1"/>
            <a:r>
              <a:rPr lang="en-US" dirty="0"/>
              <a:t>A system call to read</a:t>
            </a:r>
          </a:p>
          <a:p>
            <a:pPr lvl="1"/>
            <a:r>
              <a:rPr lang="en-US" dirty="0"/>
              <a:t>A system call to write</a:t>
            </a:r>
          </a:p>
          <a:p>
            <a:pPr lvl="1"/>
            <a:r>
              <a:rPr lang="en-US" dirty="0"/>
              <a:t>Copying the message into kernel memory</a:t>
            </a:r>
          </a:p>
          <a:p>
            <a:pPr lvl="1"/>
            <a:r>
              <a:rPr lang="en-US" dirty="0"/>
              <a:t>Copying the message into receiver memory</a:t>
            </a:r>
          </a:p>
          <a:p>
            <a:r>
              <a:rPr lang="en-US" dirty="0"/>
              <a:t>Thus, sending lots of messages can cause a lot of overhead</a:t>
            </a:r>
          </a:p>
          <a:p>
            <a:r>
              <a:rPr lang="en-US" dirty="0"/>
              <a:t>However, sending a small number of messages can be less expensive than setting up shared memory</a:t>
            </a:r>
          </a:p>
          <a:p>
            <a:r>
              <a:rPr lang="en-US" dirty="0"/>
              <a:t>Message passing naturally handles the problem of synchronization</a:t>
            </a:r>
          </a:p>
          <a:p>
            <a:pPr lvl="1"/>
            <a:r>
              <a:rPr lang="en-US" dirty="0"/>
              <a:t>Making sure that timing doesn’t corrupt memory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5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A9179-5893-4536-A335-79F7CAA52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shared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8BAB6-EEC6-4A39-9639-2215A21AE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It's computationally expensive to set up the shared memory</a:t>
            </a:r>
          </a:p>
          <a:p>
            <a:r>
              <a:rPr lang="en-US" dirty="0"/>
              <a:t>But that's a one-time cost</a:t>
            </a:r>
          </a:p>
          <a:p>
            <a:r>
              <a:rPr lang="en-US" dirty="0"/>
              <a:t>If two processes are sharing lots of messages, it can be more efficient to use a shared memory system</a:t>
            </a:r>
          </a:p>
          <a:p>
            <a:r>
              <a:rPr lang="en-US" dirty="0"/>
              <a:t>Perhaps the more significant problem with shared memory is synchronization</a:t>
            </a:r>
          </a:p>
          <a:p>
            <a:pPr lvl="1"/>
            <a:r>
              <a:rPr lang="en-US" dirty="0"/>
              <a:t>Processes reading and writing the same memory can leave the memory in an inconsistent state</a:t>
            </a:r>
          </a:p>
          <a:p>
            <a:pPr lvl="1"/>
            <a:r>
              <a:rPr lang="en-US" dirty="0"/>
              <a:t>If one process executes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+= 100</a:t>
            </a:r>
            <a:r>
              <a:rPr lang="en-US" dirty="0"/>
              <a:t> while another executes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-= 100</a:t>
            </a:r>
            <a:r>
              <a:rPr lang="en-US" dirty="0"/>
              <a:t>, the result could be the correct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or the incorrect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+ 100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– 100</a:t>
            </a:r>
          </a:p>
          <a:p>
            <a:r>
              <a:rPr lang="en-US" dirty="0"/>
              <a:t>Tools must be used to guarantee synchronization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14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C205A-D1CC-4A26-9299-422F114F9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IPC zoo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BA537-A8C6-4226-8129-871A3C7F4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all IPC techniques fall under the message passing or the shared memory model, there are other ways to categorize them:</a:t>
            </a:r>
          </a:p>
          <a:p>
            <a:pPr lvl="1"/>
            <a:r>
              <a:rPr lang="en-US" dirty="0"/>
              <a:t>For data exchange or purely for synchronization</a:t>
            </a:r>
          </a:p>
          <a:p>
            <a:pPr lvl="1"/>
            <a:r>
              <a:rPr lang="en-US" dirty="0"/>
              <a:t>As a stream or bytes or data with more structure</a:t>
            </a:r>
          </a:p>
          <a:p>
            <a:pPr lvl="1"/>
            <a:r>
              <a:rPr lang="en-US" dirty="0"/>
              <a:t>For local communication or for networked communication</a:t>
            </a:r>
          </a:p>
          <a:p>
            <a:r>
              <a:rPr lang="en-US" dirty="0"/>
              <a:t>Note: People sometimes use the term "shared memory" to refer only to the technique using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shm_open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not memory-mapped files</a:t>
            </a:r>
          </a:p>
        </p:txBody>
      </p:sp>
    </p:spTree>
    <p:extLst>
      <p:ext uri="{BB962C8B-B14F-4D97-AF65-F5344CB8AC3E}">
        <p14:creationId xmlns:p14="http://schemas.microsoft.com/office/powerpoint/2010/main" val="365862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E333F-0EFD-4504-A4DE-E50C9C296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 taxonomy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B191C-A84A-4504-80BC-36A7363C6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Using the categories from the previous slide, we can list all of the IPC techniques that will be covered in this class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talked about signals last week, which are a form of IPC but very limited</a:t>
            </a:r>
          </a:p>
          <a:p>
            <a:r>
              <a:rPr lang="en-US" dirty="0"/>
              <a:t>We'll cover sockets when we talk about networking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816A91A-B088-4E64-A9BE-86F07D73B3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53022"/>
              </p:ext>
            </p:extLst>
          </p:nvPr>
        </p:nvGraphicFramePr>
        <p:xfrm>
          <a:off x="1447800" y="2438400"/>
          <a:ext cx="9296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60">
                  <a:extLst>
                    <a:ext uri="{9D8B030D-6E8A-4147-A177-3AD203B41FA5}">
                      <a16:colId xmlns:a16="http://schemas.microsoft.com/office/drawing/2014/main" val="3622243419"/>
                    </a:ext>
                  </a:extLst>
                </a:gridCol>
                <a:gridCol w="2156625">
                  <a:extLst>
                    <a:ext uri="{9D8B030D-6E8A-4147-A177-3AD203B41FA5}">
                      <a16:colId xmlns:a16="http://schemas.microsoft.com/office/drawing/2014/main" val="3884492694"/>
                    </a:ext>
                  </a:extLst>
                </a:gridCol>
                <a:gridCol w="2156625">
                  <a:extLst>
                    <a:ext uri="{9D8B030D-6E8A-4147-A177-3AD203B41FA5}">
                      <a16:colId xmlns:a16="http://schemas.microsoft.com/office/drawing/2014/main" val="2339522564"/>
                    </a:ext>
                  </a:extLst>
                </a:gridCol>
                <a:gridCol w="1461113">
                  <a:extLst>
                    <a:ext uri="{9D8B030D-6E8A-4147-A177-3AD203B41FA5}">
                      <a16:colId xmlns:a16="http://schemas.microsoft.com/office/drawing/2014/main" val="4174621420"/>
                    </a:ext>
                  </a:extLst>
                </a:gridCol>
                <a:gridCol w="1164577">
                  <a:extLst>
                    <a:ext uri="{9D8B030D-6E8A-4147-A177-3AD203B41FA5}">
                      <a16:colId xmlns:a16="http://schemas.microsoft.com/office/drawing/2014/main" val="14803189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Technique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Granularity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513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Pipe/FIFO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Message passing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Data exchange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Byte stream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Local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7733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Socket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Message passing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Data exchange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Either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Either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3032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Message queue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Message passing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Data exchange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Structured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Local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7356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shm</a:t>
                      </a:r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Shared memory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Data exchange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Local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3086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Memory-mapped file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Shared memory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Data exchange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Local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5754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Signal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Message passing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Synchronization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Local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5188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Semaphore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Message passing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Synchronization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Local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3427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46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on IPC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FIFOs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D4306-09BD-4F8B-BDBF-63DD88F5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D4D81-500D-43E0-AE71-833C384FE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671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working on Project 1</a:t>
            </a:r>
          </a:p>
          <a:p>
            <a:pPr lvl="1"/>
            <a:r>
              <a:rPr lang="en-US" dirty="0"/>
              <a:t>Due Friday by midnight!</a:t>
            </a:r>
          </a:p>
          <a:p>
            <a:r>
              <a:rPr lang="en-US" dirty="0"/>
              <a:t>Read section 3.3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56EE5F-7C3B-4F8D-90FB-EB84610A5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 and Signals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6C8413-9B13-4DDB-8A7F-F40BE65D17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15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26D4C-904B-4007-8FC9-D599057D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0389F-C28C-42DF-B287-1762A5A8A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4252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When using the kill command, the flag can either be the name of the signal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-KILL</a:t>
            </a:r>
            <a:r>
              <a:rPr lang="en-US" dirty="0"/>
              <a:t>) or its number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-9</a:t>
            </a:r>
            <a:r>
              <a:rPr lang="en-US" dirty="0"/>
              <a:t>)</a:t>
            </a:r>
          </a:p>
          <a:p>
            <a:r>
              <a:rPr lang="en-US" dirty="0"/>
              <a:t>Here are some common signals: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A54B95C-820B-4206-83D4-365CF86F4AA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8200" y="3200401"/>
          <a:ext cx="10439399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212">
                  <a:extLst>
                    <a:ext uri="{9D8B030D-6E8A-4147-A177-3AD203B41FA5}">
                      <a16:colId xmlns:a16="http://schemas.microsoft.com/office/drawing/2014/main" val="2505482655"/>
                    </a:ext>
                  </a:extLst>
                </a:gridCol>
                <a:gridCol w="1440460">
                  <a:extLst>
                    <a:ext uri="{9D8B030D-6E8A-4147-A177-3AD203B41FA5}">
                      <a16:colId xmlns:a16="http://schemas.microsoft.com/office/drawing/2014/main" val="3419845579"/>
                    </a:ext>
                  </a:extLst>
                </a:gridCol>
                <a:gridCol w="6958727">
                  <a:extLst>
                    <a:ext uri="{9D8B030D-6E8A-4147-A177-3AD203B41FA5}">
                      <a16:colId xmlns:a16="http://schemas.microsoft.com/office/drawing/2014/main" val="2464359499"/>
                    </a:ext>
                  </a:extLst>
                </a:gridCol>
              </a:tblGrid>
              <a:tr h="409575"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effectLst/>
                        </a:rPr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>
                          <a:effectLst/>
                        </a:rPr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effectLst/>
                        </a:rPr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864634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Interrupts the process, generally killing it. Sent with 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Ctrl-C</a:t>
                      </a:r>
                      <a:r>
                        <a:rPr lang="en-US" dirty="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4712417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SIGKILL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Kills the process. Cannot be ignored or overwritten.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9116315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SIGSEGV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Sent to a process when it has a segmentation fault.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22904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SIGCHLD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Sent to a parent when a child process finishes. Used by 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wait()</a:t>
                      </a:r>
                      <a:r>
                        <a:rPr lang="en-US" dirty="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2963368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SIGSTOP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Suspends the process. Cannot be ignored or overwritten.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9513189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SIGTSTP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Suspends the process. Sent with 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Ctrl-Z</a:t>
                      </a:r>
                      <a:r>
                        <a:rPr lang="en-US" dirty="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234482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SIGCONT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Resumes a suspended process.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9784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60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7D2F-892E-4D4F-99A2-600F93DCD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signals in a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DA2B0-26D9-4A7C-B360-438636562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Just as you can use the kill command from the command line, you can also call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kill()</a:t>
            </a:r>
            <a:r>
              <a:rPr lang="en-US" dirty="0"/>
              <a:t> function to send a signal to another process</a:t>
            </a:r>
          </a:p>
          <a:p>
            <a:r>
              <a:rPr lang="en-US" dirty="0"/>
              <a:t>The function takes two parameters:</a:t>
            </a:r>
          </a:p>
          <a:p>
            <a:pPr lvl="1"/>
            <a:r>
              <a:rPr lang="en-US" dirty="0"/>
              <a:t>PID of the process to kill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 giving the signal, usually a named constant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You can usually only kill processes that you own</a:t>
            </a:r>
          </a:p>
          <a:p>
            <a:pPr lvl="1"/>
            <a:r>
              <a:rPr lang="en-US" dirty="0"/>
              <a:t>Unless you're a superuser (like root)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8F8956B8-1D39-449E-9C1A-9640DF7B2EB0}"/>
              </a:ext>
            </a:extLst>
          </p:cNvPr>
          <p:cNvSpPr txBox="1">
            <a:spLocks/>
          </p:cNvSpPr>
          <p:nvPr/>
        </p:nvSpPr>
        <p:spPr>
          <a:xfrm>
            <a:off x="605692" y="42672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kill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SIGSTOP);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Suspends process with </a:t>
            </a:r>
            <a:r>
              <a:rPr lang="en-US" sz="2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pid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25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38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F6C40F-151C-4D1D-9C66-4E4A56F55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36A540-E6FA-4FBF-ABAD-6DDEB511A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we go into IPC, some students have mentioned that they're a little rusty at C</a:t>
            </a:r>
          </a:p>
          <a:p>
            <a:r>
              <a:rPr lang="en-US" dirty="0"/>
              <a:t>One of the biggest differences between C and Java is the use of pointers</a:t>
            </a:r>
          </a:p>
          <a:p>
            <a:r>
              <a:rPr lang="en-US" dirty="0"/>
              <a:t>For that reason, I'm including this short review of pointers</a:t>
            </a:r>
          </a:p>
        </p:txBody>
      </p:sp>
    </p:spTree>
    <p:extLst>
      <p:ext uri="{BB962C8B-B14F-4D97-AF65-F5344CB8AC3E}">
        <p14:creationId xmlns:p14="http://schemas.microsoft.com/office/powerpoint/2010/main" val="342265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3997</TotalTime>
  <Words>2457</Words>
  <Application>Microsoft Office PowerPoint</Application>
  <PresentationFormat>Widescreen</PresentationFormat>
  <Paragraphs>371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Project 1</vt:lpstr>
      <vt:lpstr>Events and Signals</vt:lpstr>
      <vt:lpstr>Common signals</vt:lpstr>
      <vt:lpstr>Sending signals in a program</vt:lpstr>
      <vt:lpstr>Pointers</vt:lpstr>
      <vt:lpstr>Pointers</vt:lpstr>
      <vt:lpstr>Pointers</vt:lpstr>
      <vt:lpstr>Declaration of a pointer</vt:lpstr>
      <vt:lpstr>Reference operator</vt:lpstr>
      <vt:lpstr>Dereference operator</vt:lpstr>
      <vt:lpstr>Aliasing</vt:lpstr>
      <vt:lpstr>Pointer arithmetic</vt:lpstr>
      <vt:lpstr>Arrays are pointers too</vt:lpstr>
      <vt:lpstr>Surprisingly, pointers are arrays too</vt:lpstr>
      <vt:lpstr>void pointers</vt:lpstr>
      <vt:lpstr>Functions that can change arguments</vt:lpstr>
      <vt:lpstr>Example</vt:lpstr>
      <vt:lpstr>How do you call such a function?</vt:lpstr>
      <vt:lpstr>malloc()</vt:lpstr>
      <vt:lpstr>Allocating arrays</vt:lpstr>
      <vt:lpstr>Pointers to structs</vt:lpstr>
      <vt:lpstr>Arrow notation</vt:lpstr>
      <vt:lpstr>Passing structs to functions</vt:lpstr>
      <vt:lpstr>calloc()</vt:lpstr>
      <vt:lpstr>realloc()</vt:lpstr>
      <vt:lpstr>free()</vt:lpstr>
      <vt:lpstr>Interprocess Communication</vt:lpstr>
      <vt:lpstr>Interprocess communication</vt:lpstr>
      <vt:lpstr>Message passing</vt:lpstr>
      <vt:lpstr>Shared memory</vt:lpstr>
      <vt:lpstr>Pros and cons of message passing</vt:lpstr>
      <vt:lpstr>Pros and cons of shared memory</vt:lpstr>
      <vt:lpstr>The IPC zoo</vt:lpstr>
      <vt:lpstr>IPC taxonomy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598</cp:revision>
  <dcterms:created xsi:type="dcterms:W3CDTF">2009-08-24T20:26:10Z</dcterms:created>
  <dcterms:modified xsi:type="dcterms:W3CDTF">2025-02-03T15:01:04Z</dcterms:modified>
</cp:coreProperties>
</file>